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1E28"/>
    <a:srgbClr val="EAA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-3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2502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E8FE5-E922-84F2-15BE-243645A87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ED8EC0E-BA4C-027E-13FB-77B346A3F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605390E-0847-5ADA-134C-C8D6F9509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B414F92-F0BB-0A40-967C-64DFC907C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E462DF-36AF-360F-8D3A-0E3971C10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234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6FDDF96-303B-DD0A-E306-C4A5FD90E4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2D51628-BE1F-7301-60D4-66D601A72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BBA285-8135-4F0A-5CE1-9505713F7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211961-7958-53EC-A427-9A480AAFE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6CD7FF0-F6FD-9F5F-9D60-FBE601351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797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0D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7AF8DF79-F9ED-34BD-871A-46B22C8B2F67}"/>
              </a:ext>
            </a:extLst>
          </p:cNvPr>
          <p:cNvSpPr/>
          <p:nvPr userDrawn="1"/>
        </p:nvSpPr>
        <p:spPr>
          <a:xfrm>
            <a:off x="0" y="0"/>
            <a:ext cx="938463" cy="6867791"/>
          </a:xfrm>
          <a:prstGeom prst="rect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4000" spc="600" dirty="0">
                <a:latin typeface="Eras Bold ITC" panose="020B0907030504020204" pitchFamily="34" charset="0"/>
              </a:rPr>
              <a:t>Comunicação</a:t>
            </a:r>
          </a:p>
        </p:txBody>
      </p:sp>
    </p:spTree>
    <p:extLst>
      <p:ext uri="{BB962C8B-B14F-4D97-AF65-F5344CB8AC3E}">
        <p14:creationId xmlns:p14="http://schemas.microsoft.com/office/powerpoint/2010/main" val="31988726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E09B0-E5C0-8C1A-4110-3594E4170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8656B7A-69F0-610D-2EAF-D88DA4433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30649B-6837-C4B8-24DD-AAF6BC176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B8A2C3-90C6-B462-DA2A-7B2EB217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105A14-C202-D4A9-C5BC-AAB93D4E3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84271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2F958-78D7-CD95-B1EF-DE3B2C33F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966E50-94BA-7EF2-8482-F76E1345F1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6AC6BEA-32C4-9873-000B-2E7F812BC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60C9A0-7D66-EB81-6BD4-97097E878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B9CEDA-43C5-BD88-3204-1928FAD5A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6961C0-FF2A-2AB5-30F7-EC2B420D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5724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58695B-DDE5-30D7-CD7E-7DA88BAD2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B687A53-0482-E4DA-8F07-6C463C9063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795A1B-BF3E-D0BA-EBFF-5CE14F6DD5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B7A7A58-DC38-3E61-B17E-ADCD87DEFF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C81B051-F999-6483-9402-62D2C8EE1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03A9089-77A6-9F9F-052B-A492EDE99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E623A1C-C1F8-502B-8552-D4B75817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94EF31E-EB6C-F072-3BA4-104AE0F0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1192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29671-9C32-77C0-D4CD-18F0DCD6C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4B0953C-9F85-8F8F-1DEE-B133F5DE2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123475-B223-8D26-5B1D-E70534A5B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B51EE7A-9790-7633-C426-C66B2F0BD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8545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038A04B-F021-A55B-F362-BD5B716C2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EA39E67-D1A0-1603-FF2A-38DC9D043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A014E01-2963-6715-2A56-9810FCBC5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29183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9C88BE-BB51-A02B-1838-186078B89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EB9B32-760E-DC36-778F-D7FC67EDD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411B12-C9CE-B425-1467-1D999ABAFD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D3DEE8-C9C2-CE50-A33A-81685E2EB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7FB39E-DAA2-1052-FA1E-4F4236ED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1D208F-4134-2F7C-A285-E6D726369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781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5F26A-43AF-AFB7-FFE0-9E88991A1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0B093CE-1AAA-977B-F386-DF0D996BBA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782798F-C7E5-539B-1205-4A7D437CBB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2334B4F-E222-894C-1A92-35C73D1C2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4CDFD9-F4D3-E315-445D-D6491D113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50F3DE6-A299-7403-1620-E7DF2DB58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854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4F27B3D-D93A-7DB0-8A5D-D810B87C7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BEAB37B-FC0A-6288-49AE-2EB8709AE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1FEF892-B90E-A666-C224-5D2CF65790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1CB8E-23C1-4B0D-A5A6-C5EF65F05429}" type="datetimeFigureOut">
              <a:rPr lang="pt-BR" smtClean="0"/>
              <a:t>19/09/2023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92FE22-13A7-C383-B5FE-4ACD4FB691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2F7060-EE99-279B-A6D9-FDD39297B5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113B7-DBBE-474B-B8A5-4BE7EB17E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97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93CA981-5E41-AC06-93B7-45C72EAEC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01" y="218424"/>
            <a:ext cx="3360585" cy="189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39FAD86-5849-C826-217A-EFC68A2F0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031" y="4736284"/>
            <a:ext cx="3388671" cy="190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FAD4104-BEAF-F6E6-CD8D-A1C1E6094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0660" y="313792"/>
            <a:ext cx="3021495" cy="169959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84F8F7E-03AD-862A-43D3-989759B99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583" y="2401955"/>
            <a:ext cx="3710608" cy="208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04FA9840-5A65-044E-E852-30385E38F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299" y="4629979"/>
            <a:ext cx="3748892" cy="21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FCB0001-046F-F474-420D-1FF96C11E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848" y="2822713"/>
            <a:ext cx="2962594" cy="166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9A765F-96D0-921C-A930-9C097A1EDF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774" y="2338769"/>
            <a:ext cx="4211250" cy="236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5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8BA111C-4BFE-4D47-47C2-3F71E1B9E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048" y="4359964"/>
            <a:ext cx="4440951" cy="2498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7010C5D-CA67-858F-5970-3E4A88897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339" y="766141"/>
            <a:ext cx="5552661" cy="3123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FC4BA228-5F0A-95C3-3D5C-3DDCFB638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470" y="4055163"/>
            <a:ext cx="4440953" cy="249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E97C5E9-54F8-AF6B-CDC0-33AFEA547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-6966747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155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800302A-3802-7E05-9CB8-3A130963C5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"/>
          <a:stretch/>
        </p:blipFill>
        <p:spPr>
          <a:xfrm>
            <a:off x="938463" y="0"/>
            <a:ext cx="10315074" cy="6867791"/>
          </a:xfrm>
          <a:prstGeom prst="rect">
            <a:avLst/>
          </a:prstGeo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1CD1D54-FA2B-B6D7-49B6-6735B3A8871F}"/>
              </a:ext>
            </a:extLst>
          </p:cNvPr>
          <p:cNvGrpSpPr/>
          <p:nvPr/>
        </p:nvGrpSpPr>
        <p:grpSpPr>
          <a:xfrm>
            <a:off x="0" y="-9791"/>
            <a:ext cx="12192000" cy="6877582"/>
            <a:chOff x="0" y="-9791"/>
            <a:chExt cx="12192000" cy="6877582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FCA2A213-8591-E320-4546-2A56C6A7317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b="1" spc="-300" dirty="0">
                  <a:solidFill>
                    <a:srgbClr val="EAA325"/>
                  </a:solidFill>
                  <a:latin typeface="Eras Bold ITC" panose="020B0907030504020204" pitchFamily="34" charset="0"/>
                </a:rPr>
                <a:t> 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D852596-3D91-8A54-13B9-514C0C1CE4A8}"/>
                </a:ext>
              </a:extLst>
            </p:cNvPr>
            <p:cNvSpPr/>
            <p:nvPr/>
          </p:nvSpPr>
          <p:spPr>
            <a:xfrm>
              <a:off x="0" y="0"/>
              <a:ext cx="938463" cy="6867791"/>
            </a:xfrm>
            <a:prstGeom prst="rect">
              <a:avLst/>
            </a:prstGeom>
            <a:solidFill>
              <a:srgbClr val="EAA3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ECC8BD2-ACDB-08F2-97E0-E27083E23384}"/>
                </a:ext>
              </a:extLst>
            </p:cNvPr>
            <p:cNvSpPr/>
            <p:nvPr/>
          </p:nvSpPr>
          <p:spPr>
            <a:xfrm>
              <a:off x="11253537" y="-9791"/>
              <a:ext cx="938463" cy="6867791"/>
            </a:xfrm>
            <a:prstGeom prst="rect">
              <a:avLst/>
            </a:prstGeom>
            <a:solidFill>
              <a:srgbClr val="EAA32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3" name="Retângulo 12">
            <a:extLst>
              <a:ext uri="{FF2B5EF4-FFF2-40B4-BE49-F238E27FC236}">
                <a16:creationId xmlns:a16="http://schemas.microsoft.com/office/drawing/2014/main" id="{7F7819BD-88B9-3C5D-8FD3-C576A7F80A2E}"/>
              </a:ext>
            </a:extLst>
          </p:cNvPr>
          <p:cNvSpPr/>
          <p:nvPr/>
        </p:nvSpPr>
        <p:spPr>
          <a:xfrm>
            <a:off x="11658600" y="6373504"/>
            <a:ext cx="323850" cy="31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8ED6EDC-E019-0189-264B-42B03A48A7E5}"/>
              </a:ext>
            </a:extLst>
          </p:cNvPr>
          <p:cNvSpPr/>
          <p:nvPr/>
        </p:nvSpPr>
        <p:spPr>
          <a:xfrm>
            <a:off x="11658427" y="197913"/>
            <a:ext cx="323850" cy="31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55DCB699-81F5-6B52-243D-973072803F74}"/>
              </a:ext>
            </a:extLst>
          </p:cNvPr>
          <p:cNvSpPr/>
          <p:nvPr/>
        </p:nvSpPr>
        <p:spPr>
          <a:xfrm>
            <a:off x="209550" y="197913"/>
            <a:ext cx="323850" cy="31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95851AC-A810-78FF-E7A8-33AFFE808861}"/>
              </a:ext>
            </a:extLst>
          </p:cNvPr>
          <p:cNvSpPr/>
          <p:nvPr/>
        </p:nvSpPr>
        <p:spPr>
          <a:xfrm>
            <a:off x="209550" y="6373503"/>
            <a:ext cx="323850" cy="3198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ABF2ED-785B-BE7B-8F07-CCE96C2DF289}"/>
              </a:ext>
            </a:extLst>
          </p:cNvPr>
          <p:cNvSpPr txBox="1"/>
          <p:nvPr/>
        </p:nvSpPr>
        <p:spPr>
          <a:xfrm>
            <a:off x="1263143" y="212948"/>
            <a:ext cx="57358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rgbClr val="EAA325"/>
                </a:solidFill>
                <a:latin typeface="Eras Bold ITC" panose="020B0907030504020204" pitchFamily="34" charset="0"/>
              </a:rPr>
              <a:t>Habilidades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3D5A45C-7305-E02D-A5C9-73355ABAA1BE}"/>
              </a:ext>
            </a:extLst>
          </p:cNvPr>
          <p:cNvSpPr txBox="1"/>
          <p:nvPr/>
        </p:nvSpPr>
        <p:spPr>
          <a:xfrm>
            <a:off x="1263143" y="1147013"/>
            <a:ext cx="50129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chemeClr val="bg1"/>
                </a:solidFill>
                <a:latin typeface="Eras Light ITC" panose="020B0402030504020804" pitchFamily="34" charset="0"/>
              </a:rPr>
              <a:t>de comunicação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01D39E6-5468-817B-7879-42E8F95975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3" b="90780" l="8209" r="88806">
                        <a14:foregroundMark x1="85075" y1="47518" x2="82836" y2="32624"/>
                        <a14:foregroundMark x1="83582" y1="26950" x2="74627" y2="17730"/>
                        <a14:foregroundMark x1="74627" y1="17730" x2="72388" y2="6383"/>
                        <a14:foregroundMark x1="72388" y1="6383" x2="72388" y2="6383"/>
                        <a14:foregroundMark x1="15672" y1="64539" x2="20149" y2="75887"/>
                        <a14:foregroundMark x1="20149" y1="75887" x2="40299" y2="89362"/>
                        <a14:foregroundMark x1="40299" y1="89362" x2="45522" y2="90780"/>
                        <a14:foregroundMark x1="47015" y1="90780" x2="70896" y2="82270"/>
                        <a14:foregroundMark x1="70896" y1="82270" x2="80597" y2="75887"/>
                        <a14:foregroundMark x1="80597" y1="75887" x2="80597" y2="751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845" y="715659"/>
            <a:ext cx="760657" cy="79377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AE6A764A-55C8-5724-E4A6-5DD052104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83" b="90780" l="8209" r="88806">
                        <a14:foregroundMark x1="85075" y1="47518" x2="82836" y2="32624"/>
                        <a14:foregroundMark x1="83582" y1="26950" x2="74627" y2="17730"/>
                        <a14:foregroundMark x1="74627" y1="17730" x2="72388" y2="6383"/>
                        <a14:foregroundMark x1="72388" y1="6383" x2="72388" y2="6383"/>
                        <a14:foregroundMark x1="15672" y1="64539" x2="20149" y2="75887"/>
                        <a14:foregroundMark x1="20149" y1="75887" x2="40299" y2="89362"/>
                        <a14:foregroundMark x1="40299" y1="89362" x2="45522" y2="90780"/>
                        <a14:foregroundMark x1="47015" y1="90780" x2="70896" y2="82270"/>
                        <a14:foregroundMark x1="70896" y1="82270" x2="80597" y2="75887"/>
                        <a14:foregroundMark x1="80597" y1="75887" x2="80597" y2="751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8" y="5415069"/>
            <a:ext cx="760657" cy="793770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D0101956-A2C2-646F-5699-93E7EDD36A76}"/>
              </a:ext>
            </a:extLst>
          </p:cNvPr>
          <p:cNvSpPr/>
          <p:nvPr/>
        </p:nvSpPr>
        <p:spPr>
          <a:xfrm>
            <a:off x="3476248" y="6402803"/>
            <a:ext cx="5599611" cy="484497"/>
          </a:xfrm>
          <a:prstGeom prst="roundRect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Eras Bold ITC" panose="020B0907030504020204" pitchFamily="34" charset="0"/>
              </a:rPr>
              <a:t>Facilitador: Márcio Carvalho Fontenele</a:t>
            </a:r>
          </a:p>
        </p:txBody>
      </p:sp>
    </p:spTree>
    <p:extLst>
      <p:ext uri="{BB962C8B-B14F-4D97-AF65-F5344CB8AC3E}">
        <p14:creationId xmlns:p14="http://schemas.microsoft.com/office/powerpoint/2010/main" val="362870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8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8" grpId="0"/>
          <p:bldP spid="28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5F96E8-D52B-1036-D4E3-1FEE31E11E21}"/>
              </a:ext>
            </a:extLst>
          </p:cNvPr>
          <p:cNvSpPr/>
          <p:nvPr/>
        </p:nvSpPr>
        <p:spPr>
          <a:xfrm>
            <a:off x="0" y="0"/>
            <a:ext cx="938463" cy="6867791"/>
          </a:xfrm>
          <a:prstGeom prst="rect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3200" spc="600" dirty="0">
                <a:latin typeface="Eras Bold ITC" panose="020B0907030504020204" pitchFamily="34" charset="0"/>
              </a:rPr>
              <a:t>Comunicação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23C916-6CED-7048-7376-30CE185F0922}"/>
              </a:ext>
            </a:extLst>
          </p:cNvPr>
          <p:cNvSpPr txBox="1"/>
          <p:nvPr/>
        </p:nvSpPr>
        <p:spPr>
          <a:xfrm>
            <a:off x="1263143" y="212948"/>
            <a:ext cx="5851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EAA325"/>
                </a:solidFill>
                <a:latin typeface="Eras Bold ITC" panose="020B0907030504020204" pitchFamily="34" charset="0"/>
              </a:rPr>
              <a:t>Dicas de comunicação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9F1A4A3-0719-C1C1-A902-71B8C914A81E}"/>
              </a:ext>
            </a:extLst>
          </p:cNvPr>
          <p:cNvCxnSpPr/>
          <p:nvPr/>
        </p:nvCxnSpPr>
        <p:spPr>
          <a:xfrm>
            <a:off x="2115400" y="1255595"/>
            <a:ext cx="0" cy="5375810"/>
          </a:xfrm>
          <a:prstGeom prst="line">
            <a:avLst/>
          </a:prstGeom>
          <a:ln w="57150">
            <a:solidFill>
              <a:srgbClr val="EAA32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4B2C239-CA9E-8E84-C7DD-073A883115E0}"/>
              </a:ext>
            </a:extLst>
          </p:cNvPr>
          <p:cNvSpPr/>
          <p:nvPr/>
        </p:nvSpPr>
        <p:spPr>
          <a:xfrm>
            <a:off x="1924334" y="1341827"/>
            <a:ext cx="382132" cy="329060"/>
          </a:xfrm>
          <a:prstGeom prst="ellipse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504227-0AF5-285D-CD4B-F376114A4E9E}"/>
              </a:ext>
            </a:extLst>
          </p:cNvPr>
          <p:cNvSpPr txBox="1"/>
          <p:nvPr/>
        </p:nvSpPr>
        <p:spPr>
          <a:xfrm>
            <a:off x="2361058" y="1222517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Eras Light ITC" panose="020B0402030504020804" pitchFamily="34" charset="0"/>
              </a:rPr>
              <a:t>Criar um ambiente que facilite a comunicação aberta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02AD2D-7C17-ED88-B9A6-4CA1AC07B5D7}"/>
              </a:ext>
            </a:extLst>
          </p:cNvPr>
          <p:cNvSpPr txBox="1"/>
          <p:nvPr/>
        </p:nvSpPr>
        <p:spPr>
          <a:xfrm>
            <a:off x="2361058" y="2091880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Envolver a pessoa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BF4CF2-C689-B2D7-E8F5-A2D7D95E9606}"/>
              </a:ext>
            </a:extLst>
          </p:cNvPr>
          <p:cNvSpPr txBox="1"/>
          <p:nvPr/>
        </p:nvSpPr>
        <p:spPr>
          <a:xfrm>
            <a:off x="2361058" y="2961243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Começar escutando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B92167-F761-553A-6537-7E711F485C81}"/>
              </a:ext>
            </a:extLst>
          </p:cNvPr>
          <p:cNvSpPr txBox="1"/>
          <p:nvPr/>
        </p:nvSpPr>
        <p:spPr>
          <a:xfrm>
            <a:off x="2361058" y="3830606"/>
            <a:ext cx="7948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Ser amistoso, respeitoso e moralmente neutro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5EEAB2-5042-F2CA-CE4F-95D798313E30}"/>
              </a:ext>
            </a:extLst>
          </p:cNvPr>
          <p:cNvSpPr txBox="1"/>
          <p:nvPr/>
        </p:nvSpPr>
        <p:spPr>
          <a:xfrm>
            <a:off x="2361058" y="4699969"/>
            <a:ext cx="793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Usar boas habilidades de comunicação verbal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792DFA-F04B-21F0-4D8C-6A09845BB6AD}"/>
              </a:ext>
            </a:extLst>
          </p:cNvPr>
          <p:cNvSpPr txBox="1"/>
          <p:nvPr/>
        </p:nvSpPr>
        <p:spPr>
          <a:xfrm>
            <a:off x="2361058" y="5569330"/>
            <a:ext cx="92127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Responder com sensibilidade quando  as pessoas contarem experiências difíceis</a:t>
            </a:r>
          </a:p>
        </p:txBody>
      </p:sp>
    </p:spTree>
    <p:extLst>
      <p:ext uri="{BB962C8B-B14F-4D97-AF65-F5344CB8AC3E}">
        <p14:creationId xmlns:p14="http://schemas.microsoft.com/office/powerpoint/2010/main" val="53111130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10" grpId="0" animBg="1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10" grpId="0" animBg="1"/>
          <p:bldP spid="11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5F96E8-D52B-1036-D4E3-1FEE31E11E21}"/>
              </a:ext>
            </a:extLst>
          </p:cNvPr>
          <p:cNvSpPr/>
          <p:nvPr/>
        </p:nvSpPr>
        <p:spPr>
          <a:xfrm>
            <a:off x="0" y="0"/>
            <a:ext cx="938463" cy="6867791"/>
          </a:xfrm>
          <a:prstGeom prst="rect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3200" spc="600" dirty="0">
                <a:latin typeface="Eras Bold ITC" panose="020B0907030504020204" pitchFamily="34" charset="0"/>
              </a:rPr>
              <a:t>Comunicação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23C916-6CED-7048-7376-30CE185F0922}"/>
              </a:ext>
            </a:extLst>
          </p:cNvPr>
          <p:cNvSpPr txBox="1"/>
          <p:nvPr/>
        </p:nvSpPr>
        <p:spPr>
          <a:xfrm>
            <a:off x="1263143" y="212948"/>
            <a:ext cx="5851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EAA325"/>
                </a:solidFill>
                <a:latin typeface="Eras Bold ITC" panose="020B0907030504020204" pitchFamily="34" charset="0"/>
              </a:rPr>
              <a:t>Dicas de comunicação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9F1A4A3-0719-C1C1-A902-71B8C914A81E}"/>
              </a:ext>
            </a:extLst>
          </p:cNvPr>
          <p:cNvCxnSpPr/>
          <p:nvPr/>
        </p:nvCxnSpPr>
        <p:spPr>
          <a:xfrm>
            <a:off x="2115400" y="1255595"/>
            <a:ext cx="0" cy="5375810"/>
          </a:xfrm>
          <a:prstGeom prst="line">
            <a:avLst/>
          </a:prstGeom>
          <a:ln w="57150">
            <a:solidFill>
              <a:srgbClr val="EAA32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4B2C239-CA9E-8E84-C7DD-073A883115E0}"/>
              </a:ext>
            </a:extLst>
          </p:cNvPr>
          <p:cNvSpPr/>
          <p:nvPr/>
        </p:nvSpPr>
        <p:spPr>
          <a:xfrm>
            <a:off x="1924334" y="2211190"/>
            <a:ext cx="382132" cy="329060"/>
          </a:xfrm>
          <a:prstGeom prst="ellipse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504227-0AF5-285D-CD4B-F376114A4E9E}"/>
              </a:ext>
            </a:extLst>
          </p:cNvPr>
          <p:cNvSpPr txBox="1"/>
          <p:nvPr/>
        </p:nvSpPr>
        <p:spPr>
          <a:xfrm>
            <a:off x="2361058" y="1222517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Criar um ambiente que facilite a comunicação aberta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02AD2D-7C17-ED88-B9A6-4CA1AC07B5D7}"/>
              </a:ext>
            </a:extLst>
          </p:cNvPr>
          <p:cNvSpPr txBox="1"/>
          <p:nvPr/>
        </p:nvSpPr>
        <p:spPr>
          <a:xfrm>
            <a:off x="2361058" y="2091880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Eras Light ITC" panose="020B0402030504020804" pitchFamily="34" charset="0"/>
              </a:rPr>
              <a:t>Envolver a pessoa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BF4CF2-C689-B2D7-E8F5-A2D7D95E9606}"/>
              </a:ext>
            </a:extLst>
          </p:cNvPr>
          <p:cNvSpPr txBox="1"/>
          <p:nvPr/>
        </p:nvSpPr>
        <p:spPr>
          <a:xfrm>
            <a:off x="2361058" y="2961243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Começar escutando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B92167-F761-553A-6537-7E711F485C81}"/>
              </a:ext>
            </a:extLst>
          </p:cNvPr>
          <p:cNvSpPr txBox="1"/>
          <p:nvPr/>
        </p:nvSpPr>
        <p:spPr>
          <a:xfrm>
            <a:off x="2361058" y="3830606"/>
            <a:ext cx="7948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Ser amistoso, respeitoso e moralmente neutro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5EEAB2-5042-F2CA-CE4F-95D798313E30}"/>
              </a:ext>
            </a:extLst>
          </p:cNvPr>
          <p:cNvSpPr txBox="1"/>
          <p:nvPr/>
        </p:nvSpPr>
        <p:spPr>
          <a:xfrm>
            <a:off x="2361058" y="4699969"/>
            <a:ext cx="793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Usar boas habilidades de comunicação verbal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792DFA-F04B-21F0-4D8C-6A09845BB6AD}"/>
              </a:ext>
            </a:extLst>
          </p:cNvPr>
          <p:cNvSpPr txBox="1"/>
          <p:nvPr/>
        </p:nvSpPr>
        <p:spPr>
          <a:xfrm>
            <a:off x="2361058" y="5569330"/>
            <a:ext cx="92127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Responder com sensibilidade quando  as pessoas contarem experiências difíceis</a:t>
            </a:r>
          </a:p>
        </p:txBody>
      </p:sp>
    </p:spTree>
    <p:extLst>
      <p:ext uri="{BB962C8B-B14F-4D97-AF65-F5344CB8AC3E}">
        <p14:creationId xmlns:p14="http://schemas.microsoft.com/office/powerpoint/2010/main" val="1306236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5F96E8-D52B-1036-D4E3-1FEE31E11E21}"/>
              </a:ext>
            </a:extLst>
          </p:cNvPr>
          <p:cNvSpPr/>
          <p:nvPr/>
        </p:nvSpPr>
        <p:spPr>
          <a:xfrm>
            <a:off x="0" y="0"/>
            <a:ext cx="938463" cy="6867791"/>
          </a:xfrm>
          <a:prstGeom prst="rect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3200" spc="600" dirty="0">
                <a:latin typeface="Eras Bold ITC" panose="020B0907030504020204" pitchFamily="34" charset="0"/>
              </a:rPr>
              <a:t>Comunicação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23C916-6CED-7048-7376-30CE185F0922}"/>
              </a:ext>
            </a:extLst>
          </p:cNvPr>
          <p:cNvSpPr txBox="1"/>
          <p:nvPr/>
        </p:nvSpPr>
        <p:spPr>
          <a:xfrm>
            <a:off x="1263143" y="212948"/>
            <a:ext cx="5851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EAA325"/>
                </a:solidFill>
                <a:latin typeface="Eras Bold ITC" panose="020B0907030504020204" pitchFamily="34" charset="0"/>
              </a:rPr>
              <a:t>Dicas de comunicação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9F1A4A3-0719-C1C1-A902-71B8C914A81E}"/>
              </a:ext>
            </a:extLst>
          </p:cNvPr>
          <p:cNvCxnSpPr/>
          <p:nvPr/>
        </p:nvCxnSpPr>
        <p:spPr>
          <a:xfrm>
            <a:off x="2115400" y="1255595"/>
            <a:ext cx="0" cy="5375810"/>
          </a:xfrm>
          <a:prstGeom prst="line">
            <a:avLst/>
          </a:prstGeom>
          <a:ln w="57150">
            <a:solidFill>
              <a:srgbClr val="EAA32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4B2C239-CA9E-8E84-C7DD-073A883115E0}"/>
              </a:ext>
            </a:extLst>
          </p:cNvPr>
          <p:cNvSpPr/>
          <p:nvPr/>
        </p:nvSpPr>
        <p:spPr>
          <a:xfrm>
            <a:off x="1924334" y="3099940"/>
            <a:ext cx="382132" cy="329060"/>
          </a:xfrm>
          <a:prstGeom prst="ellipse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504227-0AF5-285D-CD4B-F376114A4E9E}"/>
              </a:ext>
            </a:extLst>
          </p:cNvPr>
          <p:cNvSpPr txBox="1"/>
          <p:nvPr/>
        </p:nvSpPr>
        <p:spPr>
          <a:xfrm>
            <a:off x="2361058" y="1222517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Criar um ambiente que facilite a comunicação aberta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02AD2D-7C17-ED88-B9A6-4CA1AC07B5D7}"/>
              </a:ext>
            </a:extLst>
          </p:cNvPr>
          <p:cNvSpPr txBox="1"/>
          <p:nvPr/>
        </p:nvSpPr>
        <p:spPr>
          <a:xfrm>
            <a:off x="2361058" y="2091880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Envolver a pessoa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BF4CF2-C689-B2D7-E8F5-A2D7D95E9606}"/>
              </a:ext>
            </a:extLst>
          </p:cNvPr>
          <p:cNvSpPr txBox="1"/>
          <p:nvPr/>
        </p:nvSpPr>
        <p:spPr>
          <a:xfrm>
            <a:off x="2361058" y="2961243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Eras Light ITC" panose="020B0402030504020804" pitchFamily="34" charset="0"/>
              </a:rPr>
              <a:t>Começar escutando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B92167-F761-553A-6537-7E711F485C81}"/>
              </a:ext>
            </a:extLst>
          </p:cNvPr>
          <p:cNvSpPr txBox="1"/>
          <p:nvPr/>
        </p:nvSpPr>
        <p:spPr>
          <a:xfrm>
            <a:off x="2361058" y="3830606"/>
            <a:ext cx="7948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Ser amistoso, respeitoso e moralmente neutro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5EEAB2-5042-F2CA-CE4F-95D798313E30}"/>
              </a:ext>
            </a:extLst>
          </p:cNvPr>
          <p:cNvSpPr txBox="1"/>
          <p:nvPr/>
        </p:nvSpPr>
        <p:spPr>
          <a:xfrm>
            <a:off x="2361058" y="4699969"/>
            <a:ext cx="793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Usar boas habilidades de comunicação verbal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792DFA-F04B-21F0-4D8C-6A09845BB6AD}"/>
              </a:ext>
            </a:extLst>
          </p:cNvPr>
          <p:cNvSpPr txBox="1"/>
          <p:nvPr/>
        </p:nvSpPr>
        <p:spPr>
          <a:xfrm>
            <a:off x="2361058" y="5569330"/>
            <a:ext cx="92127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Responder com sensibilidade quando  as pessoas contarem experiências difíceis</a:t>
            </a:r>
          </a:p>
        </p:txBody>
      </p:sp>
    </p:spTree>
    <p:extLst>
      <p:ext uri="{BB962C8B-B14F-4D97-AF65-F5344CB8AC3E}">
        <p14:creationId xmlns:p14="http://schemas.microsoft.com/office/powerpoint/2010/main" val="34227717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5F96E8-D52B-1036-D4E3-1FEE31E11E21}"/>
              </a:ext>
            </a:extLst>
          </p:cNvPr>
          <p:cNvSpPr/>
          <p:nvPr/>
        </p:nvSpPr>
        <p:spPr>
          <a:xfrm>
            <a:off x="0" y="0"/>
            <a:ext cx="938463" cy="6867791"/>
          </a:xfrm>
          <a:prstGeom prst="rect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3200" spc="600" dirty="0">
                <a:latin typeface="Eras Bold ITC" panose="020B0907030504020204" pitchFamily="34" charset="0"/>
              </a:rPr>
              <a:t>Comunicação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23C916-6CED-7048-7376-30CE185F0922}"/>
              </a:ext>
            </a:extLst>
          </p:cNvPr>
          <p:cNvSpPr txBox="1"/>
          <p:nvPr/>
        </p:nvSpPr>
        <p:spPr>
          <a:xfrm>
            <a:off x="1263143" y="212948"/>
            <a:ext cx="5851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EAA325"/>
                </a:solidFill>
                <a:latin typeface="Eras Bold ITC" panose="020B0907030504020204" pitchFamily="34" charset="0"/>
              </a:rPr>
              <a:t>Dicas de comunicação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9F1A4A3-0719-C1C1-A902-71B8C914A81E}"/>
              </a:ext>
            </a:extLst>
          </p:cNvPr>
          <p:cNvCxnSpPr/>
          <p:nvPr/>
        </p:nvCxnSpPr>
        <p:spPr>
          <a:xfrm>
            <a:off x="2115400" y="1255595"/>
            <a:ext cx="0" cy="5375810"/>
          </a:xfrm>
          <a:prstGeom prst="line">
            <a:avLst/>
          </a:prstGeom>
          <a:ln w="57150">
            <a:solidFill>
              <a:srgbClr val="EAA32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4B2C239-CA9E-8E84-C7DD-073A883115E0}"/>
              </a:ext>
            </a:extLst>
          </p:cNvPr>
          <p:cNvSpPr/>
          <p:nvPr/>
        </p:nvSpPr>
        <p:spPr>
          <a:xfrm>
            <a:off x="1924334" y="3943500"/>
            <a:ext cx="382132" cy="329060"/>
          </a:xfrm>
          <a:prstGeom prst="ellipse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504227-0AF5-285D-CD4B-F376114A4E9E}"/>
              </a:ext>
            </a:extLst>
          </p:cNvPr>
          <p:cNvSpPr txBox="1"/>
          <p:nvPr/>
        </p:nvSpPr>
        <p:spPr>
          <a:xfrm>
            <a:off x="2361058" y="1222517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Criar um ambiente que facilite a comunicação aberta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02AD2D-7C17-ED88-B9A6-4CA1AC07B5D7}"/>
              </a:ext>
            </a:extLst>
          </p:cNvPr>
          <p:cNvSpPr txBox="1"/>
          <p:nvPr/>
        </p:nvSpPr>
        <p:spPr>
          <a:xfrm>
            <a:off x="2361058" y="2091880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Envolver a pessoa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BF4CF2-C689-B2D7-E8F5-A2D7D95E9606}"/>
              </a:ext>
            </a:extLst>
          </p:cNvPr>
          <p:cNvSpPr txBox="1"/>
          <p:nvPr/>
        </p:nvSpPr>
        <p:spPr>
          <a:xfrm>
            <a:off x="2361058" y="2961243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Começar escutando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B92167-F761-553A-6537-7E711F485C81}"/>
              </a:ext>
            </a:extLst>
          </p:cNvPr>
          <p:cNvSpPr txBox="1"/>
          <p:nvPr/>
        </p:nvSpPr>
        <p:spPr>
          <a:xfrm>
            <a:off x="2361058" y="3830606"/>
            <a:ext cx="7948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Eras Light ITC" panose="020B0402030504020804" pitchFamily="34" charset="0"/>
              </a:rPr>
              <a:t>Ser amistoso, respeitoso e moralmente neutro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5EEAB2-5042-F2CA-CE4F-95D798313E30}"/>
              </a:ext>
            </a:extLst>
          </p:cNvPr>
          <p:cNvSpPr txBox="1"/>
          <p:nvPr/>
        </p:nvSpPr>
        <p:spPr>
          <a:xfrm>
            <a:off x="2361058" y="4699969"/>
            <a:ext cx="793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Usar boas habilidades de comunicação verbal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792DFA-F04B-21F0-4D8C-6A09845BB6AD}"/>
              </a:ext>
            </a:extLst>
          </p:cNvPr>
          <p:cNvSpPr txBox="1"/>
          <p:nvPr/>
        </p:nvSpPr>
        <p:spPr>
          <a:xfrm>
            <a:off x="2361058" y="5569330"/>
            <a:ext cx="92127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Responder com sensibilidade quando  as pessoas contarem experiências difíceis</a:t>
            </a:r>
          </a:p>
        </p:txBody>
      </p:sp>
    </p:spTree>
    <p:extLst>
      <p:ext uri="{BB962C8B-B14F-4D97-AF65-F5344CB8AC3E}">
        <p14:creationId xmlns:p14="http://schemas.microsoft.com/office/powerpoint/2010/main" val="28974774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5F96E8-D52B-1036-D4E3-1FEE31E11E21}"/>
              </a:ext>
            </a:extLst>
          </p:cNvPr>
          <p:cNvSpPr/>
          <p:nvPr/>
        </p:nvSpPr>
        <p:spPr>
          <a:xfrm>
            <a:off x="0" y="0"/>
            <a:ext cx="938463" cy="6867791"/>
          </a:xfrm>
          <a:prstGeom prst="rect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3200" spc="600" dirty="0">
                <a:latin typeface="Eras Bold ITC" panose="020B0907030504020204" pitchFamily="34" charset="0"/>
              </a:rPr>
              <a:t>Comunicação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23C916-6CED-7048-7376-30CE185F0922}"/>
              </a:ext>
            </a:extLst>
          </p:cNvPr>
          <p:cNvSpPr txBox="1"/>
          <p:nvPr/>
        </p:nvSpPr>
        <p:spPr>
          <a:xfrm>
            <a:off x="1263143" y="212948"/>
            <a:ext cx="5851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EAA325"/>
                </a:solidFill>
                <a:latin typeface="Eras Bold ITC" panose="020B0907030504020204" pitchFamily="34" charset="0"/>
              </a:rPr>
              <a:t>Dicas de comunicação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9F1A4A3-0719-C1C1-A902-71B8C914A81E}"/>
              </a:ext>
            </a:extLst>
          </p:cNvPr>
          <p:cNvCxnSpPr/>
          <p:nvPr/>
        </p:nvCxnSpPr>
        <p:spPr>
          <a:xfrm>
            <a:off x="2115400" y="1255595"/>
            <a:ext cx="0" cy="5375810"/>
          </a:xfrm>
          <a:prstGeom prst="line">
            <a:avLst/>
          </a:prstGeom>
          <a:ln w="57150">
            <a:solidFill>
              <a:srgbClr val="EAA32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4B2C239-CA9E-8E84-C7DD-073A883115E0}"/>
              </a:ext>
            </a:extLst>
          </p:cNvPr>
          <p:cNvSpPr/>
          <p:nvPr/>
        </p:nvSpPr>
        <p:spPr>
          <a:xfrm>
            <a:off x="1924334" y="4827826"/>
            <a:ext cx="382132" cy="329060"/>
          </a:xfrm>
          <a:prstGeom prst="ellipse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504227-0AF5-285D-CD4B-F376114A4E9E}"/>
              </a:ext>
            </a:extLst>
          </p:cNvPr>
          <p:cNvSpPr txBox="1"/>
          <p:nvPr/>
        </p:nvSpPr>
        <p:spPr>
          <a:xfrm>
            <a:off x="2361058" y="1222517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Criar um ambiente que facilite a comunicação aberta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02AD2D-7C17-ED88-B9A6-4CA1AC07B5D7}"/>
              </a:ext>
            </a:extLst>
          </p:cNvPr>
          <p:cNvSpPr txBox="1"/>
          <p:nvPr/>
        </p:nvSpPr>
        <p:spPr>
          <a:xfrm>
            <a:off x="2361058" y="2091880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Envolver a pessoa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BF4CF2-C689-B2D7-E8F5-A2D7D95E9606}"/>
              </a:ext>
            </a:extLst>
          </p:cNvPr>
          <p:cNvSpPr txBox="1"/>
          <p:nvPr/>
        </p:nvSpPr>
        <p:spPr>
          <a:xfrm>
            <a:off x="2361058" y="2961243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Começar escutando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B92167-F761-553A-6537-7E711F485C81}"/>
              </a:ext>
            </a:extLst>
          </p:cNvPr>
          <p:cNvSpPr txBox="1"/>
          <p:nvPr/>
        </p:nvSpPr>
        <p:spPr>
          <a:xfrm>
            <a:off x="2361058" y="3830606"/>
            <a:ext cx="7948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Ser amistoso, respeitoso e moralmente neutro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5EEAB2-5042-F2CA-CE4F-95D798313E30}"/>
              </a:ext>
            </a:extLst>
          </p:cNvPr>
          <p:cNvSpPr txBox="1"/>
          <p:nvPr/>
        </p:nvSpPr>
        <p:spPr>
          <a:xfrm>
            <a:off x="2361058" y="4699969"/>
            <a:ext cx="793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Eras Light ITC" panose="020B0402030504020804" pitchFamily="34" charset="0"/>
              </a:rPr>
              <a:t>Usar boas habilidades de comunicação verbal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792DFA-F04B-21F0-4D8C-6A09845BB6AD}"/>
              </a:ext>
            </a:extLst>
          </p:cNvPr>
          <p:cNvSpPr txBox="1"/>
          <p:nvPr/>
        </p:nvSpPr>
        <p:spPr>
          <a:xfrm>
            <a:off x="2361058" y="5569330"/>
            <a:ext cx="92127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0D1E28"/>
                </a:solidFill>
                <a:latin typeface="Eras Light ITC" panose="020B0402030504020804" pitchFamily="34" charset="0"/>
              </a:rPr>
              <a:t>Responder com sensibilidade quando  as pessoas contarem experiências difíceis</a:t>
            </a:r>
          </a:p>
        </p:txBody>
      </p:sp>
    </p:spTree>
    <p:extLst>
      <p:ext uri="{BB962C8B-B14F-4D97-AF65-F5344CB8AC3E}">
        <p14:creationId xmlns:p14="http://schemas.microsoft.com/office/powerpoint/2010/main" val="4124299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1E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F5F96E8-D52B-1036-D4E3-1FEE31E11E21}"/>
              </a:ext>
            </a:extLst>
          </p:cNvPr>
          <p:cNvSpPr/>
          <p:nvPr/>
        </p:nvSpPr>
        <p:spPr>
          <a:xfrm>
            <a:off x="0" y="0"/>
            <a:ext cx="938463" cy="6867791"/>
          </a:xfrm>
          <a:prstGeom prst="rect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pt-BR" sz="3200" spc="600" dirty="0">
                <a:latin typeface="Eras Bold ITC" panose="020B0907030504020204" pitchFamily="34" charset="0"/>
              </a:rPr>
              <a:t>Comunicação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B23C916-6CED-7048-7376-30CE185F0922}"/>
              </a:ext>
            </a:extLst>
          </p:cNvPr>
          <p:cNvSpPr txBox="1"/>
          <p:nvPr/>
        </p:nvSpPr>
        <p:spPr>
          <a:xfrm>
            <a:off x="1263143" y="212948"/>
            <a:ext cx="5851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EAA325"/>
                </a:solidFill>
                <a:latin typeface="Eras Bold ITC" panose="020B0907030504020204" pitchFamily="34" charset="0"/>
              </a:rPr>
              <a:t>Dicas de comunicação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89F1A4A3-0719-C1C1-A902-71B8C914A81E}"/>
              </a:ext>
            </a:extLst>
          </p:cNvPr>
          <p:cNvCxnSpPr/>
          <p:nvPr/>
        </p:nvCxnSpPr>
        <p:spPr>
          <a:xfrm>
            <a:off x="2115400" y="1255595"/>
            <a:ext cx="0" cy="5375810"/>
          </a:xfrm>
          <a:prstGeom prst="line">
            <a:avLst/>
          </a:prstGeom>
          <a:ln w="57150">
            <a:solidFill>
              <a:srgbClr val="EAA325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74B2C239-CA9E-8E84-C7DD-073A883115E0}"/>
              </a:ext>
            </a:extLst>
          </p:cNvPr>
          <p:cNvSpPr/>
          <p:nvPr/>
        </p:nvSpPr>
        <p:spPr>
          <a:xfrm>
            <a:off x="1924334" y="5778879"/>
            <a:ext cx="382132" cy="329060"/>
          </a:xfrm>
          <a:prstGeom prst="ellipse">
            <a:avLst/>
          </a:prstGeom>
          <a:solidFill>
            <a:srgbClr val="EAA3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504227-0AF5-285D-CD4B-F376114A4E9E}"/>
              </a:ext>
            </a:extLst>
          </p:cNvPr>
          <p:cNvSpPr txBox="1"/>
          <p:nvPr/>
        </p:nvSpPr>
        <p:spPr>
          <a:xfrm>
            <a:off x="2361058" y="1222517"/>
            <a:ext cx="92127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Criar um ambiente que facilite a comunicação aberta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02AD2D-7C17-ED88-B9A6-4CA1AC07B5D7}"/>
              </a:ext>
            </a:extLst>
          </p:cNvPr>
          <p:cNvSpPr txBox="1"/>
          <p:nvPr/>
        </p:nvSpPr>
        <p:spPr>
          <a:xfrm>
            <a:off x="2361058" y="2091880"/>
            <a:ext cx="3223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Envolver a pessoa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5BF4CF2-C689-B2D7-E8F5-A2D7D95E9606}"/>
              </a:ext>
            </a:extLst>
          </p:cNvPr>
          <p:cNvSpPr txBox="1"/>
          <p:nvPr/>
        </p:nvSpPr>
        <p:spPr>
          <a:xfrm>
            <a:off x="2361058" y="2961243"/>
            <a:ext cx="36295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Começar escutando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6B92167-F761-553A-6537-7E711F485C81}"/>
              </a:ext>
            </a:extLst>
          </p:cNvPr>
          <p:cNvSpPr txBox="1"/>
          <p:nvPr/>
        </p:nvSpPr>
        <p:spPr>
          <a:xfrm>
            <a:off x="2361058" y="3830606"/>
            <a:ext cx="79480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Ser amistoso, respeitoso e moralmente neutro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05EEAB2-5042-F2CA-CE4F-95D798313E30}"/>
              </a:ext>
            </a:extLst>
          </p:cNvPr>
          <p:cNvSpPr txBox="1"/>
          <p:nvPr/>
        </p:nvSpPr>
        <p:spPr>
          <a:xfrm>
            <a:off x="2361058" y="4699969"/>
            <a:ext cx="7931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>
                    <a:lumMod val="50000"/>
                  </a:schemeClr>
                </a:solidFill>
                <a:latin typeface="Eras Light ITC" panose="020B0402030504020804" pitchFamily="34" charset="0"/>
              </a:rPr>
              <a:t>Usar boas habilidades de comunicação verbal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E792DFA-F04B-21F0-4D8C-6A09845BB6AD}"/>
              </a:ext>
            </a:extLst>
          </p:cNvPr>
          <p:cNvSpPr txBox="1"/>
          <p:nvPr/>
        </p:nvSpPr>
        <p:spPr>
          <a:xfrm>
            <a:off x="2361058" y="5569330"/>
            <a:ext cx="921277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chemeClr val="bg1"/>
                </a:solidFill>
                <a:latin typeface="Eras Light ITC" panose="020B0402030504020804" pitchFamily="34" charset="0"/>
              </a:rPr>
              <a:t>Responder com sensibilidade quando  as pessoas contarem experiências difíceis</a:t>
            </a:r>
          </a:p>
        </p:txBody>
      </p:sp>
    </p:spTree>
    <p:extLst>
      <p:ext uri="{BB962C8B-B14F-4D97-AF65-F5344CB8AC3E}">
        <p14:creationId xmlns:p14="http://schemas.microsoft.com/office/powerpoint/2010/main" val="8667630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243</Words>
  <Application>Microsoft Office PowerPoint</Application>
  <PresentationFormat>Widescreen</PresentationFormat>
  <Paragraphs>52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Eras Bold ITC</vt:lpstr>
      <vt:lpstr>Eras Light ITC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2</cp:revision>
  <dcterms:created xsi:type="dcterms:W3CDTF">2023-09-19T22:15:54Z</dcterms:created>
  <dcterms:modified xsi:type="dcterms:W3CDTF">2023-09-20T00:15:23Z</dcterms:modified>
</cp:coreProperties>
</file>